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2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80" r:id="rId24"/>
    <p:sldId id="279" r:id="rId2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84" d="100"/>
          <a:sy n="84" d="100"/>
        </p:scale>
        <p:origin x="6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C156A-A9F5-41CB-8A0D-BAA514CFF3C4}" type="datetimeFigureOut">
              <a:rPr lang="en-NZ" smtClean="0"/>
              <a:t>7/07/2015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DFE11-4F37-4CDD-A1D8-EFE1DF1BEE0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9592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DFE11-4F37-4CDD-A1D8-EFE1DF1BEE08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2441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280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237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6447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9301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6731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5810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9151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364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5979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313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360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0910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645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3384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8357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680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22FBF-154F-4D68-906B-2E49A23BBAA8}" type="datetimeFigureOut">
              <a:rPr lang="zh-TW" altLang="en-US" smtClean="0"/>
              <a:t>2015/7/7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7076511-FB0F-4739-B293-10DE1878EB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0846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altLang="zh-TW" dirty="0"/>
              <a:t>C</a:t>
            </a:r>
            <a:r>
              <a:rPr lang="en-NZ" altLang="zh-TW" dirty="0" smtClean="0"/>
              <a:t>ase discussion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altLang="zh-TW" dirty="0" smtClean="0"/>
              <a:t>Stephen Lo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0311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ABG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pH 7.01</a:t>
            </a:r>
          </a:p>
          <a:p>
            <a:r>
              <a:rPr lang="en-NZ" dirty="0" smtClean="0"/>
              <a:t>HCO2 2.5mmol/L</a:t>
            </a:r>
          </a:p>
          <a:p>
            <a:r>
              <a:rPr lang="en-NZ" dirty="0" smtClean="0"/>
              <a:t>Na 137 </a:t>
            </a:r>
            <a:r>
              <a:rPr lang="en-NZ" dirty="0" err="1" smtClean="0"/>
              <a:t>mmol</a:t>
            </a:r>
            <a:r>
              <a:rPr lang="en-NZ" dirty="0" smtClean="0"/>
              <a:t>/L</a:t>
            </a:r>
          </a:p>
          <a:p>
            <a:r>
              <a:rPr lang="en-NZ" dirty="0" smtClean="0"/>
              <a:t>Cl 113</a:t>
            </a:r>
          </a:p>
          <a:p>
            <a:r>
              <a:rPr lang="en-NZ" dirty="0" smtClean="0"/>
              <a:t>K 4.6</a:t>
            </a:r>
          </a:p>
          <a:p>
            <a:r>
              <a:rPr lang="en-NZ" dirty="0" smtClean="0"/>
              <a:t>BE -24.5</a:t>
            </a:r>
          </a:p>
          <a:p>
            <a:r>
              <a:rPr lang="en-NZ" dirty="0" smtClean="0"/>
              <a:t>Lactate 4.2</a:t>
            </a:r>
          </a:p>
        </p:txBody>
      </p:sp>
    </p:spTree>
    <p:extLst>
      <p:ext uri="{BB962C8B-B14F-4D97-AF65-F5344CB8AC3E}">
        <p14:creationId xmlns:p14="http://schemas.microsoft.com/office/powerpoint/2010/main" val="963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Management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How would you manage this patient</a:t>
            </a:r>
          </a:p>
          <a:p>
            <a:r>
              <a:rPr lang="en-NZ" dirty="0" smtClean="0"/>
              <a:t>Fluid therapy and electrolyte therapy</a:t>
            </a:r>
          </a:p>
          <a:p>
            <a:r>
              <a:rPr lang="en-NZ" dirty="0" smtClean="0"/>
              <a:t>Insulin therapy</a:t>
            </a:r>
          </a:p>
        </p:txBody>
      </p:sp>
    </p:spTree>
    <p:extLst>
      <p:ext uri="{BB962C8B-B14F-4D97-AF65-F5344CB8AC3E}">
        <p14:creationId xmlns:p14="http://schemas.microsoft.com/office/powerpoint/2010/main" val="31141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Key issues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 err="1" smtClean="0"/>
              <a:t>Pseudohyponatraemia</a:t>
            </a:r>
            <a:r>
              <a:rPr lang="en-NZ" dirty="0" smtClean="0"/>
              <a:t> and cerebral oedema</a:t>
            </a:r>
          </a:p>
          <a:p>
            <a:pPr lvl="1"/>
            <a:r>
              <a:rPr lang="en-NZ" dirty="0" smtClean="0"/>
              <a:t>Calculating corrected Na</a:t>
            </a:r>
          </a:p>
          <a:p>
            <a:pPr lvl="1"/>
            <a:r>
              <a:rPr lang="en-NZ" dirty="0" smtClean="0"/>
              <a:t>Avoid excessive correction of fluid therapy</a:t>
            </a:r>
          </a:p>
          <a:p>
            <a:pPr lvl="1"/>
            <a:r>
              <a:rPr lang="en-NZ" dirty="0" smtClean="0"/>
              <a:t>Gentle insulin infusion 0.1U/kg/hr</a:t>
            </a:r>
          </a:p>
          <a:p>
            <a:pPr lvl="1"/>
            <a:r>
              <a:rPr lang="en-NZ" dirty="0" smtClean="0"/>
              <a:t>Monitor BSL and Na corrected</a:t>
            </a:r>
          </a:p>
          <a:p>
            <a:r>
              <a:rPr lang="en-NZ" dirty="0" smtClean="0"/>
              <a:t>Potassium depletion</a:t>
            </a:r>
          </a:p>
          <a:p>
            <a:r>
              <a:rPr lang="en-NZ" dirty="0" smtClean="0"/>
              <a:t>Continue iv insulin until resolution of DKA</a:t>
            </a:r>
          </a:p>
          <a:p>
            <a:pPr lvl="1"/>
            <a:r>
              <a:rPr lang="en-NZ" dirty="0" smtClean="0"/>
              <a:t>Starting IV glucose once BSL&lt;15mmol/L</a:t>
            </a:r>
          </a:p>
          <a:p>
            <a:pPr lvl="1"/>
            <a:r>
              <a:rPr lang="en-NZ" dirty="0" smtClean="0"/>
              <a:t>Wait until normalization of anion gap</a:t>
            </a:r>
          </a:p>
          <a:p>
            <a:pPr lvl="1"/>
            <a:r>
              <a:rPr lang="en-NZ" dirty="0" smtClean="0"/>
              <a:t>The patient can eat</a:t>
            </a:r>
          </a:p>
          <a:p>
            <a:r>
              <a:rPr lang="en-NZ" dirty="0" smtClean="0"/>
              <a:t>Look for underlying cause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8499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Case 2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You are referred a 76 year old female who has hyponatraemia with Na of 109 by the medical team.  She presented with Na of 121 2 days ago and has been given 0.9% Normal Saline infusion at 80ml/hr.  She has a background of HTN and mild COPD.  How would you </a:t>
            </a:r>
            <a:r>
              <a:rPr lang="en-NZ" dirty="0" smtClean="0"/>
              <a:t>assess</a:t>
            </a:r>
            <a:r>
              <a:rPr lang="en-NZ" dirty="0" smtClean="0"/>
              <a:t> </a:t>
            </a:r>
            <a:r>
              <a:rPr lang="en-NZ" dirty="0" smtClean="0"/>
              <a:t>this patient?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2495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Management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What is your </a:t>
            </a:r>
            <a:r>
              <a:rPr lang="en-NZ" dirty="0" smtClean="0"/>
              <a:t>differential diagnosis</a:t>
            </a:r>
            <a:endParaRPr lang="en-NZ" dirty="0" smtClean="0"/>
          </a:p>
          <a:p>
            <a:pPr marL="0" indent="0">
              <a:buNone/>
            </a:pP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33845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Differential diagnosis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NZ" dirty="0" smtClean="0"/>
              <a:t>Dehydration</a:t>
            </a:r>
          </a:p>
          <a:p>
            <a:r>
              <a:rPr lang="en-NZ" dirty="0" smtClean="0"/>
              <a:t>SIADH</a:t>
            </a:r>
            <a:endParaRPr lang="en-NZ" dirty="0" smtClean="0"/>
          </a:p>
          <a:p>
            <a:r>
              <a:rPr lang="en-NZ" dirty="0" smtClean="0"/>
              <a:t>Diuretic therapy</a:t>
            </a:r>
          </a:p>
          <a:p>
            <a:r>
              <a:rPr lang="en-NZ" dirty="0" smtClean="0"/>
              <a:t>Endocrine: hypothyroidism, </a:t>
            </a:r>
            <a:r>
              <a:rPr lang="en-NZ" dirty="0" err="1" smtClean="0"/>
              <a:t>addisonian</a:t>
            </a:r>
            <a:endParaRPr lang="en-NZ" dirty="0" smtClean="0"/>
          </a:p>
          <a:p>
            <a:r>
              <a:rPr lang="en-NZ" dirty="0" smtClean="0"/>
              <a:t>Heart failure</a:t>
            </a:r>
          </a:p>
          <a:p>
            <a:r>
              <a:rPr lang="en-NZ" dirty="0" smtClean="0"/>
              <a:t>Renal failure</a:t>
            </a:r>
          </a:p>
          <a:p>
            <a:r>
              <a:rPr lang="en-NZ" dirty="0" smtClean="0"/>
              <a:t>Liver failure</a:t>
            </a:r>
          </a:p>
          <a:p>
            <a:r>
              <a:rPr lang="en-NZ" dirty="0" smtClean="0"/>
              <a:t>Hypovolaemia</a:t>
            </a:r>
          </a:p>
          <a:p>
            <a:r>
              <a:rPr lang="en-NZ" dirty="0" smtClean="0"/>
              <a:t>Primary polydipsia</a:t>
            </a:r>
          </a:p>
          <a:p>
            <a:r>
              <a:rPr lang="en-NZ" dirty="0" err="1" smtClean="0"/>
              <a:t>Pseudohyponatraemia</a:t>
            </a:r>
            <a:endParaRPr lang="en-NZ" dirty="0" smtClean="0"/>
          </a:p>
          <a:p>
            <a:pPr lvl="1"/>
            <a:r>
              <a:rPr lang="en-NZ" dirty="0" smtClean="0"/>
              <a:t>Elevations of lipids and proteins</a:t>
            </a:r>
          </a:p>
          <a:p>
            <a:r>
              <a:rPr lang="en-NZ" dirty="0" smtClean="0"/>
              <a:t>Hyperglycaemia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9032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Investigations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Serum </a:t>
            </a:r>
            <a:r>
              <a:rPr lang="en-NZ" dirty="0" err="1" smtClean="0"/>
              <a:t>osmo</a:t>
            </a:r>
            <a:r>
              <a:rPr lang="en-NZ" dirty="0" smtClean="0"/>
              <a:t> and Na</a:t>
            </a:r>
          </a:p>
          <a:p>
            <a:r>
              <a:rPr lang="en-NZ" dirty="0" smtClean="0"/>
              <a:t>Urinary </a:t>
            </a:r>
            <a:r>
              <a:rPr lang="en-NZ" dirty="0" err="1" smtClean="0"/>
              <a:t>osm</a:t>
            </a:r>
            <a:r>
              <a:rPr lang="en-NZ" dirty="0" smtClean="0"/>
              <a:t> and Na</a:t>
            </a:r>
          </a:p>
          <a:p>
            <a:r>
              <a:rPr lang="en-NZ" dirty="0" smtClean="0"/>
              <a:t>Consider other imaging looking underlying cause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44311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Sodium correction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If symptomatic, may need rapid correction with 100ml 3% or 20ml 4M</a:t>
            </a:r>
          </a:p>
          <a:p>
            <a:r>
              <a:rPr lang="en-NZ" dirty="0" smtClean="0"/>
              <a:t>Calculation of Na deficit</a:t>
            </a:r>
          </a:p>
          <a:p>
            <a:r>
              <a:rPr lang="en-NZ" dirty="0" smtClean="0"/>
              <a:t>=TBW x (target Na – plasma Na)</a:t>
            </a:r>
          </a:p>
          <a:p>
            <a:r>
              <a:rPr lang="en-NZ" dirty="0" smtClean="0"/>
              <a:t>Correct at no faster than 0.5mmol/L/hr</a:t>
            </a:r>
          </a:p>
          <a:p>
            <a:r>
              <a:rPr lang="en-NZ" dirty="0" smtClean="0"/>
              <a:t>Up to 120, then would fluid restrict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5280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Osmotic demyelination syndrome/central </a:t>
            </a:r>
            <a:r>
              <a:rPr lang="en-NZ" dirty="0" err="1" smtClean="0"/>
              <a:t>pontine</a:t>
            </a:r>
            <a:r>
              <a:rPr lang="en-NZ" dirty="0" smtClean="0"/>
              <a:t> </a:t>
            </a:r>
            <a:r>
              <a:rPr lang="en-NZ" dirty="0" err="1" smtClean="0"/>
              <a:t>myelinolysis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 smtClean="0"/>
              <a:t>Due to overly rapid correction of Na</a:t>
            </a:r>
          </a:p>
          <a:p>
            <a:r>
              <a:rPr lang="en-NZ" dirty="0" smtClean="0"/>
              <a:t>Occurs 2-6 days after correction</a:t>
            </a:r>
          </a:p>
          <a:p>
            <a:r>
              <a:rPr lang="en-NZ" dirty="0" err="1" smtClean="0"/>
              <a:t>Sx</a:t>
            </a:r>
            <a:endParaRPr lang="en-NZ" dirty="0" smtClean="0"/>
          </a:p>
          <a:p>
            <a:pPr lvl="1"/>
            <a:r>
              <a:rPr lang="en-NZ" dirty="0" smtClean="0"/>
              <a:t>Dysarthria</a:t>
            </a:r>
          </a:p>
          <a:p>
            <a:pPr lvl="1"/>
            <a:r>
              <a:rPr lang="en-NZ" dirty="0" smtClean="0"/>
              <a:t>Dysphagia</a:t>
            </a:r>
          </a:p>
          <a:p>
            <a:pPr lvl="1"/>
            <a:r>
              <a:rPr lang="en-NZ" dirty="0" err="1" smtClean="0"/>
              <a:t>Paraparesis</a:t>
            </a:r>
            <a:endParaRPr lang="en-NZ" dirty="0" smtClean="0"/>
          </a:p>
          <a:p>
            <a:pPr lvl="1"/>
            <a:r>
              <a:rPr lang="en-NZ" dirty="0" err="1" smtClean="0"/>
              <a:t>Quadriparesis</a:t>
            </a:r>
            <a:endParaRPr lang="en-NZ" dirty="0" smtClean="0"/>
          </a:p>
          <a:p>
            <a:pPr lvl="1"/>
            <a:r>
              <a:rPr lang="en-NZ" dirty="0" err="1" smtClean="0"/>
              <a:t>Behavioraldisturbances</a:t>
            </a:r>
            <a:endParaRPr lang="en-NZ" dirty="0" smtClean="0"/>
          </a:p>
          <a:p>
            <a:pPr lvl="1"/>
            <a:r>
              <a:rPr lang="en-NZ" dirty="0" smtClean="0"/>
              <a:t>Lethargy</a:t>
            </a:r>
          </a:p>
          <a:p>
            <a:pPr lvl="1"/>
            <a:r>
              <a:rPr lang="en-NZ" dirty="0" smtClean="0"/>
              <a:t>Confusion</a:t>
            </a:r>
          </a:p>
          <a:p>
            <a:pPr lvl="1"/>
            <a:r>
              <a:rPr lang="en-NZ" dirty="0" smtClean="0"/>
              <a:t>Coma</a:t>
            </a:r>
          </a:p>
          <a:p>
            <a:pPr marL="457200" lvl="1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2350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 smtClean="0"/>
              <a:t>Relowering</a:t>
            </a:r>
            <a:r>
              <a:rPr lang="en-NZ" dirty="0" smtClean="0"/>
              <a:t> of Na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Some people advocate </a:t>
            </a:r>
            <a:r>
              <a:rPr lang="en-NZ" dirty="0" err="1" smtClean="0"/>
              <a:t>relowering</a:t>
            </a:r>
            <a:r>
              <a:rPr lang="en-NZ" dirty="0" smtClean="0"/>
              <a:t> based on animal studies</a:t>
            </a:r>
          </a:p>
          <a:p>
            <a:r>
              <a:rPr lang="en-NZ" dirty="0" smtClean="0"/>
              <a:t>Use D5W and DDAVP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281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Case 1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21 year old female presents to the ED with abdominal pain.  You attend as part of the medical emergency team at </a:t>
            </a:r>
            <a:r>
              <a:rPr lang="en-NZ" dirty="0" err="1" smtClean="0"/>
              <a:t>resus</a:t>
            </a:r>
            <a:r>
              <a:rPr lang="en-NZ" dirty="0" smtClean="0"/>
              <a:t>, as she was noted to have </a:t>
            </a:r>
            <a:r>
              <a:rPr lang="en-NZ" dirty="0"/>
              <a:t>S</a:t>
            </a:r>
            <a:r>
              <a:rPr lang="en-NZ" dirty="0" smtClean="0"/>
              <a:t>BP of 70 despite fluid resuscitation in the ambulance</a:t>
            </a:r>
            <a:r>
              <a:rPr lang="en-NZ" smtClean="0"/>
              <a:t>.  How </a:t>
            </a:r>
            <a:r>
              <a:rPr lang="en-NZ" dirty="0" smtClean="0"/>
              <a:t>would you manage this patient?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7470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Case 3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42 year old female who presented with fevers and general </a:t>
            </a:r>
            <a:r>
              <a:rPr lang="en-NZ" dirty="0" err="1" smtClean="0"/>
              <a:t>unwellness</a:t>
            </a:r>
            <a:r>
              <a:rPr lang="en-NZ" dirty="0" smtClean="0"/>
              <a:t>.  She is referred to the ICU for sepsis and fast </a:t>
            </a:r>
            <a:r>
              <a:rPr lang="en-NZ" dirty="0" err="1" smtClean="0"/>
              <a:t>Af</a:t>
            </a:r>
            <a:r>
              <a:rPr lang="en-NZ" dirty="0" smtClean="0"/>
              <a:t>, rate of 162/min.  Her BP is 140/80 and temp is 38.9C.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0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Differential diagnosis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What is you differential?</a:t>
            </a:r>
          </a:p>
          <a:p>
            <a:r>
              <a:rPr lang="en-NZ" dirty="0" smtClean="0"/>
              <a:t>Infectious</a:t>
            </a:r>
          </a:p>
          <a:p>
            <a:r>
              <a:rPr lang="en-NZ" dirty="0" smtClean="0"/>
              <a:t>Non infectious</a:t>
            </a:r>
          </a:p>
          <a:p>
            <a:pPr lvl="1"/>
            <a:r>
              <a:rPr lang="en-NZ" dirty="0" smtClean="0"/>
              <a:t>Immunological</a:t>
            </a:r>
          </a:p>
          <a:p>
            <a:pPr lvl="1"/>
            <a:r>
              <a:rPr lang="en-NZ" dirty="0" smtClean="0"/>
              <a:t>Bleeds, clots</a:t>
            </a:r>
          </a:p>
          <a:p>
            <a:pPr lvl="1"/>
            <a:r>
              <a:rPr lang="en-NZ" dirty="0" smtClean="0"/>
              <a:t>Drug induced, NMS, Serotoninergic syndrome, MH</a:t>
            </a:r>
          </a:p>
          <a:p>
            <a:pPr lvl="1"/>
            <a:r>
              <a:rPr lang="en-NZ" dirty="0" smtClean="0"/>
              <a:t>Endocrine</a:t>
            </a:r>
          </a:p>
          <a:p>
            <a:pPr lvl="1"/>
            <a:r>
              <a:rPr lang="en-NZ" dirty="0" smtClean="0"/>
              <a:t>Malignancy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876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Investigations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CRP, PCT</a:t>
            </a:r>
          </a:p>
          <a:p>
            <a:r>
              <a:rPr lang="en-NZ" dirty="0" smtClean="0"/>
              <a:t>FBC</a:t>
            </a:r>
          </a:p>
          <a:p>
            <a:r>
              <a:rPr lang="en-NZ" dirty="0" smtClean="0"/>
              <a:t>ANCA, ANA</a:t>
            </a:r>
          </a:p>
          <a:p>
            <a:r>
              <a:rPr lang="en-NZ" dirty="0" smtClean="0"/>
              <a:t>TSH, T3, T4</a:t>
            </a:r>
          </a:p>
          <a:p>
            <a:r>
              <a:rPr lang="en-NZ" dirty="0" smtClean="0"/>
              <a:t>Cultures</a:t>
            </a:r>
          </a:p>
          <a:p>
            <a:r>
              <a:rPr lang="en-NZ" dirty="0" smtClean="0"/>
              <a:t>U+Es</a:t>
            </a:r>
          </a:p>
          <a:p>
            <a:r>
              <a:rPr lang="en-NZ" dirty="0" smtClean="0"/>
              <a:t>CXR</a:t>
            </a:r>
            <a:endParaRPr lang="en-NZ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877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Results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TSH &lt;0.02 (0.27-4.2)</a:t>
            </a:r>
          </a:p>
          <a:p>
            <a:r>
              <a:rPr lang="en-NZ" dirty="0" smtClean="0"/>
              <a:t>T4 36 (12-22)</a:t>
            </a:r>
          </a:p>
          <a:p>
            <a:r>
              <a:rPr lang="en-NZ" dirty="0" smtClean="0"/>
              <a:t>T3 10.8 (3.1-6.8)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98391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Management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Beta blockers</a:t>
            </a:r>
          </a:p>
          <a:p>
            <a:r>
              <a:rPr lang="en-NZ" dirty="0" smtClean="0"/>
              <a:t>Steroids, hydrocortisone 100mg iv q8h</a:t>
            </a:r>
          </a:p>
          <a:p>
            <a:r>
              <a:rPr lang="en-NZ" dirty="0" err="1" smtClean="0"/>
              <a:t>Carbimazole</a:t>
            </a:r>
            <a:r>
              <a:rPr lang="en-NZ" dirty="0" smtClean="0"/>
              <a:t>, up to 60mg divided daily dose</a:t>
            </a:r>
          </a:p>
          <a:p>
            <a:r>
              <a:rPr lang="en-NZ" dirty="0" smtClean="0"/>
              <a:t>Consider:</a:t>
            </a:r>
          </a:p>
          <a:p>
            <a:pPr lvl="1"/>
            <a:r>
              <a:rPr lang="en-NZ" dirty="0" smtClean="0"/>
              <a:t>Iodine</a:t>
            </a:r>
          </a:p>
          <a:p>
            <a:pPr lvl="1"/>
            <a:r>
              <a:rPr lang="en-NZ" dirty="0" err="1" smtClean="0"/>
              <a:t>Cholestyramine</a:t>
            </a:r>
            <a:endParaRPr lang="en-NZ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9520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Initial resuscitation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ABC</a:t>
            </a:r>
          </a:p>
          <a:p>
            <a:r>
              <a:rPr lang="en-NZ" dirty="0" smtClean="0"/>
              <a:t>Airway: drowsy, GCS 13, M6, but maintaining airway</a:t>
            </a:r>
          </a:p>
          <a:p>
            <a:r>
              <a:rPr lang="en-NZ" dirty="0" smtClean="0"/>
              <a:t>Breathing:  </a:t>
            </a:r>
            <a:r>
              <a:rPr lang="en-NZ" dirty="0" err="1" smtClean="0"/>
              <a:t>Sats</a:t>
            </a:r>
            <a:r>
              <a:rPr lang="en-NZ" dirty="0" smtClean="0"/>
              <a:t> 98% on 6 L/min Hudson, RR 40/min</a:t>
            </a:r>
          </a:p>
          <a:p>
            <a:r>
              <a:rPr lang="en-NZ" dirty="0" smtClean="0"/>
              <a:t>Circulation:  BP 70/50, HR 145/min, Cool peripheries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10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Initial </a:t>
            </a:r>
            <a:r>
              <a:rPr lang="en-NZ" dirty="0" err="1" smtClean="0"/>
              <a:t>resus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IV access</a:t>
            </a:r>
          </a:p>
          <a:p>
            <a:r>
              <a:rPr lang="en-NZ" dirty="0" smtClean="0"/>
              <a:t>IV fluid</a:t>
            </a:r>
          </a:p>
          <a:p>
            <a:r>
              <a:rPr lang="en-NZ" dirty="0" smtClean="0"/>
              <a:t>Erect CXR</a:t>
            </a:r>
            <a:endParaRPr lang="en-NZ" dirty="0" smtClean="0"/>
          </a:p>
          <a:p>
            <a:r>
              <a:rPr lang="en-NZ" dirty="0" smtClean="0"/>
              <a:t>Blood gas</a:t>
            </a:r>
          </a:p>
          <a:p>
            <a:r>
              <a:rPr lang="en-NZ" dirty="0" smtClean="0"/>
              <a:t>Bloods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1025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Blood sugar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BSL 1.5 </a:t>
            </a:r>
            <a:r>
              <a:rPr lang="en-NZ" dirty="0" err="1" smtClean="0"/>
              <a:t>mmol</a:t>
            </a:r>
            <a:r>
              <a:rPr lang="en-NZ" dirty="0" smtClean="0"/>
              <a:t>/L</a:t>
            </a:r>
          </a:p>
          <a:p>
            <a:r>
              <a:rPr lang="en-NZ" dirty="0" smtClean="0"/>
              <a:t>What is your </a:t>
            </a:r>
            <a:r>
              <a:rPr lang="en-NZ" dirty="0" smtClean="0"/>
              <a:t>differential diagnosis</a:t>
            </a:r>
            <a:r>
              <a:rPr lang="en-NZ" dirty="0" smtClean="0"/>
              <a:t>?</a:t>
            </a:r>
            <a:endParaRPr lang="en-NZ" dirty="0" smtClean="0"/>
          </a:p>
          <a:p>
            <a:pPr lvl="1"/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173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Low BSL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Na 121</a:t>
            </a:r>
          </a:p>
          <a:p>
            <a:r>
              <a:rPr lang="en-NZ" dirty="0" smtClean="0"/>
              <a:t>K 6.8</a:t>
            </a:r>
          </a:p>
          <a:p>
            <a:r>
              <a:rPr lang="en-NZ" dirty="0" smtClean="0"/>
              <a:t>Cl 96</a:t>
            </a:r>
          </a:p>
          <a:p>
            <a:r>
              <a:rPr lang="en-NZ" dirty="0" smtClean="0"/>
              <a:t>HCO3 11</a:t>
            </a:r>
          </a:p>
          <a:p>
            <a:r>
              <a:rPr lang="en-NZ" dirty="0" smtClean="0"/>
              <a:t>Urea 16.3</a:t>
            </a:r>
          </a:p>
          <a:p>
            <a:r>
              <a:rPr lang="en-NZ" dirty="0" smtClean="0"/>
              <a:t>Creatinine 146</a:t>
            </a:r>
          </a:p>
          <a:p>
            <a:r>
              <a:rPr lang="en-NZ" dirty="0" smtClean="0"/>
              <a:t>Lactate 4.8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4480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Hypoglycaemia differential diagnosis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Drug overdose</a:t>
            </a:r>
          </a:p>
          <a:p>
            <a:r>
              <a:rPr lang="en-NZ" dirty="0" err="1" smtClean="0"/>
              <a:t>Addisonian</a:t>
            </a:r>
            <a:r>
              <a:rPr lang="en-NZ" dirty="0" smtClean="0"/>
              <a:t> </a:t>
            </a:r>
            <a:r>
              <a:rPr lang="en-NZ" dirty="0"/>
              <a:t>crisis/pituitary failure</a:t>
            </a:r>
          </a:p>
          <a:p>
            <a:r>
              <a:rPr lang="en-NZ" dirty="0" smtClean="0"/>
              <a:t>Liver </a:t>
            </a:r>
            <a:r>
              <a:rPr lang="en-NZ" dirty="0"/>
              <a:t>failure</a:t>
            </a:r>
          </a:p>
          <a:p>
            <a:r>
              <a:rPr lang="en-NZ" dirty="0" err="1" smtClean="0"/>
              <a:t>Insulinoma</a:t>
            </a:r>
            <a:endParaRPr lang="en-NZ" dirty="0" smtClean="0"/>
          </a:p>
          <a:p>
            <a:r>
              <a:rPr lang="en-NZ" dirty="0" smtClean="0"/>
              <a:t>Sepsis </a:t>
            </a:r>
          </a:p>
          <a:p>
            <a:r>
              <a:rPr lang="en-NZ" dirty="0" smtClean="0"/>
              <a:t>How would you manage her?</a:t>
            </a:r>
            <a:endParaRPr lang="en-NZ" dirty="0"/>
          </a:p>
          <a:p>
            <a:endParaRPr lang="en-NZ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5328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Adrenal insufficiency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 smtClean="0"/>
              <a:t>Investigations:</a:t>
            </a:r>
          </a:p>
          <a:p>
            <a:r>
              <a:rPr lang="en-NZ" dirty="0" smtClean="0"/>
              <a:t>Initial:</a:t>
            </a:r>
          </a:p>
          <a:p>
            <a:r>
              <a:rPr lang="en-NZ" dirty="0" smtClean="0"/>
              <a:t>Random cortisol, ACTH, aldosterone, renin, other pituitary hormones</a:t>
            </a:r>
          </a:p>
          <a:p>
            <a:r>
              <a:rPr lang="en-NZ" dirty="0" smtClean="0"/>
              <a:t>Specific management:</a:t>
            </a:r>
          </a:p>
          <a:p>
            <a:pPr lvl="1"/>
            <a:r>
              <a:rPr lang="en-NZ" dirty="0" smtClean="0"/>
              <a:t>Dexamethasone 4mg iv or Hydrocortisone 100mg iv</a:t>
            </a:r>
          </a:p>
          <a:p>
            <a:pPr lvl="1"/>
            <a:r>
              <a:rPr lang="en-NZ" dirty="0" smtClean="0"/>
              <a:t>Subsequently hydrocortisone, 50mg q8h</a:t>
            </a:r>
          </a:p>
          <a:p>
            <a:r>
              <a:rPr lang="en-NZ" dirty="0" smtClean="0"/>
              <a:t>Treat underlying cause:</a:t>
            </a:r>
          </a:p>
          <a:p>
            <a:pPr lvl="1"/>
            <a:r>
              <a:rPr lang="en-NZ" dirty="0" smtClean="0"/>
              <a:t>Sepsis, hypovolaemia</a:t>
            </a:r>
          </a:p>
          <a:p>
            <a:r>
              <a:rPr lang="en-NZ" dirty="0" smtClean="0"/>
              <a:t>General therapy</a:t>
            </a:r>
          </a:p>
          <a:p>
            <a:r>
              <a:rPr lang="en-NZ" dirty="0" smtClean="0"/>
              <a:t>Follow up studies:</a:t>
            </a:r>
          </a:p>
          <a:p>
            <a:pPr lvl="1"/>
            <a:r>
              <a:rPr lang="en-NZ" dirty="0" smtClean="0"/>
              <a:t>Further imaging</a:t>
            </a:r>
          </a:p>
          <a:p>
            <a:pPr marL="457200" lvl="1" indent="0">
              <a:buNone/>
            </a:pP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3499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BSL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46mmol/L</a:t>
            </a:r>
          </a:p>
          <a:p>
            <a:r>
              <a:rPr lang="en-NZ" dirty="0" smtClean="0"/>
              <a:t>Diagnosis and management?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9417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419</TotalTime>
  <Words>595</Words>
  <Application>Microsoft Office PowerPoint</Application>
  <PresentationFormat>Widescreen</PresentationFormat>
  <Paragraphs>145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微軟正黑體</vt:lpstr>
      <vt:lpstr>Arial</vt:lpstr>
      <vt:lpstr>Calibri</vt:lpstr>
      <vt:lpstr>Trebuchet MS</vt:lpstr>
      <vt:lpstr>Wingdings 3</vt:lpstr>
      <vt:lpstr>Facet</vt:lpstr>
      <vt:lpstr>Case discussion</vt:lpstr>
      <vt:lpstr>Case 1</vt:lpstr>
      <vt:lpstr>Initial resuscitation</vt:lpstr>
      <vt:lpstr>Initial resus</vt:lpstr>
      <vt:lpstr>Blood sugar</vt:lpstr>
      <vt:lpstr>Low BSL</vt:lpstr>
      <vt:lpstr>Hypoglycaemia differential diagnosis</vt:lpstr>
      <vt:lpstr>Adrenal insufficiency</vt:lpstr>
      <vt:lpstr>BSL</vt:lpstr>
      <vt:lpstr>ABG</vt:lpstr>
      <vt:lpstr>Management</vt:lpstr>
      <vt:lpstr>Key issues</vt:lpstr>
      <vt:lpstr>Case 2</vt:lpstr>
      <vt:lpstr>Management</vt:lpstr>
      <vt:lpstr>Differential diagnosis</vt:lpstr>
      <vt:lpstr>Investigations</vt:lpstr>
      <vt:lpstr>Sodium correction</vt:lpstr>
      <vt:lpstr>Osmotic demyelination syndrome/central pontine myelinolysis</vt:lpstr>
      <vt:lpstr>Relowering of Na</vt:lpstr>
      <vt:lpstr>Case 3</vt:lpstr>
      <vt:lpstr>Differential diagnosis</vt:lpstr>
      <vt:lpstr>Investigations</vt:lpstr>
      <vt:lpstr>Results</vt:lpstr>
      <vt:lpstr>Management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Endocrine case discussion</dc:title>
  <dc:creator>User</dc:creator>
  <cp:lastModifiedBy>Lo Steve</cp:lastModifiedBy>
  <cp:revision>27</cp:revision>
  <dcterms:created xsi:type="dcterms:W3CDTF">2015-06-03T03:31:30Z</dcterms:created>
  <dcterms:modified xsi:type="dcterms:W3CDTF">2015-07-06T22:36:11Z</dcterms:modified>
</cp:coreProperties>
</file>